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24"/>
  </p:notesMasterIdLst>
  <p:sldIdLst>
    <p:sldId id="256" r:id="rId3"/>
    <p:sldId id="273" r:id="rId4"/>
    <p:sldId id="274" r:id="rId5"/>
    <p:sldId id="275" r:id="rId6"/>
    <p:sldId id="276" r:id="rId7"/>
    <p:sldId id="277" r:id="rId8"/>
    <p:sldId id="272" r:id="rId9"/>
    <p:sldId id="257" r:id="rId10"/>
    <p:sldId id="284" r:id="rId11"/>
    <p:sldId id="309" r:id="rId12"/>
    <p:sldId id="283" r:id="rId13"/>
    <p:sldId id="268" r:id="rId14"/>
    <p:sldId id="305" r:id="rId15"/>
    <p:sldId id="308" r:id="rId16"/>
    <p:sldId id="307" r:id="rId17"/>
    <p:sldId id="306" r:id="rId18"/>
    <p:sldId id="290" r:id="rId19"/>
    <p:sldId id="310" r:id="rId20"/>
    <p:sldId id="278" r:id="rId21"/>
    <p:sldId id="279" r:id="rId22"/>
    <p:sldId id="291" r:id="rId23"/>
  </p:sldIdLst>
  <p:sldSz cx="12192000" cy="6858000"/>
  <p:notesSz cx="6858000" cy="9144000"/>
  <p:embeddedFontLst>
    <p:embeddedFont>
      <p:font typeface="Alfarn" panose="00000800000000000000" charset="0"/>
      <p:bold r:id="rId25"/>
    </p:embeddedFont>
    <p:embeddedFont>
      <p:font typeface="Calibri" panose="020F0502020204030204" pitchFamily="34" charset="0"/>
      <p:regular r:id="rId26"/>
      <p:bold r:id="rId27"/>
      <p:italic r:id="rId28"/>
      <p:boldItalic r:id="rId29"/>
    </p:embeddedFont>
    <p:embeddedFont>
      <p:font typeface="CarlMarx" panose="020B0604020202020204" charset="0"/>
      <p:regular r:id="rId30"/>
      <p:bold r:id="rId31"/>
    </p:embeddedFont>
    <p:embeddedFont>
      <p:font typeface="Consolas" panose="020B0609020204030204" pitchFamily="49" charset="0"/>
      <p:regular r:id="rId32"/>
      <p:bold r:id="rId33"/>
      <p:italic r:id="rId34"/>
      <p:boldItalic r:id="rId35"/>
    </p:embeddedFont>
    <p:embeddedFont>
      <p:font typeface="Segoe UI" panose="020B0502040204020203" pitchFamily="34" charset="0"/>
      <p:regular r:id="rId36"/>
      <p:bold r:id="rId37"/>
      <p:italic r:id="rId38"/>
      <p:boldItalic r:id="rId39"/>
    </p:embeddedFont>
    <p:embeddedFont>
      <p:font typeface="Stencil" panose="020B0604020202020204"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3E736E"/>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27" autoAdjust="0"/>
    <p:restoredTop sz="95203" autoAdjust="0"/>
  </p:normalViewPr>
  <p:slideViewPr>
    <p:cSldViewPr snapToGrid="0">
      <p:cViewPr varScale="1">
        <p:scale>
          <a:sx n="83" d="100"/>
          <a:sy n="83" d="100"/>
        </p:scale>
        <p:origin x="49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jp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32369586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22830547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1437818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34786590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20046419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31339818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23993729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18</a:t>
            </a:fld>
            <a:endParaRPr lang="en-US"/>
          </a:p>
        </p:txBody>
      </p:sp>
    </p:spTree>
    <p:extLst>
      <p:ext uri="{BB962C8B-B14F-4D97-AF65-F5344CB8AC3E}">
        <p14:creationId xmlns:p14="http://schemas.microsoft.com/office/powerpoint/2010/main" val="3144104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19</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20</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626616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3968650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@sadProcessor</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@sadProcessor</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@sadProcessor</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@sadProcessor</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@sadProcessor</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@sadProcessor</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Like a Script Monkey in the Syntax Tree</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Walter </a:t>
            </a:r>
            <a:r>
              <a:rPr lang="en-US" dirty="0" err="1"/>
              <a:t>Legowski</a:t>
            </a:r>
            <a:endParaRPr lang="en-US" dirty="0"/>
          </a:p>
        </p:txBody>
      </p:sp>
    </p:spTree>
    <p:extLst>
      <p:ext uri="{BB962C8B-B14F-4D97-AF65-F5344CB8AC3E}">
        <p14:creationId xmlns:p14="http://schemas.microsoft.com/office/powerpoint/2010/main" val="573852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About this…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11" name="Picture 10">
            <a:extLst>
              <a:ext uri="{FF2B5EF4-FFF2-40B4-BE49-F238E27FC236}">
                <a16:creationId xmlns:a16="http://schemas.microsoft.com/office/drawing/2014/main" id="{FE5D98BD-1CF4-440A-A17B-19B6F4568CBB}"/>
              </a:ext>
            </a:extLst>
          </p:cNvPr>
          <p:cNvPicPr>
            <a:picLocks noChangeAspect="1"/>
          </p:cNvPicPr>
          <p:nvPr/>
        </p:nvPicPr>
        <p:blipFill rotWithShape="1">
          <a:blip r:embed="rId3">
            <a:extLst>
              <a:ext uri="{28A0092B-C50C-407E-A947-70E740481C1C}">
                <a14:useLocalDpi xmlns:a14="http://schemas.microsoft.com/office/drawing/2010/main" val="0"/>
              </a:ext>
            </a:extLst>
          </a:blip>
          <a:srcRect b="23906"/>
          <a:stretch/>
        </p:blipFill>
        <p:spPr>
          <a:xfrm>
            <a:off x="905162" y="1371219"/>
            <a:ext cx="4056378" cy="4115561"/>
          </a:xfrm>
          <a:prstGeom prst="rect">
            <a:avLst/>
          </a:prstGeom>
          <a:effectLst>
            <a:outerShdw blurRad="50800" dist="38100" dir="2700000" algn="tl" rotWithShape="0">
              <a:prstClr val="black">
                <a:alpha val="40000"/>
              </a:prstClr>
            </a:outerShdw>
          </a:effectLst>
        </p:spPr>
      </p:pic>
      <p:sp>
        <p:nvSpPr>
          <p:cNvPr id="12" name="TextBox 11">
            <a:extLst>
              <a:ext uri="{FF2B5EF4-FFF2-40B4-BE49-F238E27FC236}">
                <a16:creationId xmlns:a16="http://schemas.microsoft.com/office/drawing/2014/main" id="{30A23141-1EE5-48AA-A319-BDE38D35C48F}"/>
              </a:ext>
            </a:extLst>
          </p:cNvPr>
          <p:cNvSpPr txBox="1"/>
          <p:nvPr/>
        </p:nvSpPr>
        <p:spPr>
          <a:xfrm>
            <a:off x="5251953" y="3055345"/>
            <a:ext cx="5230406" cy="2431435"/>
          </a:xfrm>
          <a:prstGeom prst="rect">
            <a:avLst/>
          </a:prstGeom>
          <a:noFill/>
        </p:spPr>
        <p:txBody>
          <a:bodyPr wrap="none" rtlCol="0">
            <a:spAutoFit/>
          </a:bodyPr>
          <a:lstStyle/>
          <a:p>
            <a:r>
              <a:rPr lang="en-US" sz="3600" dirty="0">
                <a:latin typeface="Segoe UI" panose="020B0502040204020203" pitchFamily="34" charset="0"/>
                <a:cs typeface="Segoe UI" panose="020B0502040204020203" pitchFamily="34" charset="0"/>
              </a:rPr>
              <a:t>THANK YOU SO MUCH…</a:t>
            </a:r>
          </a:p>
          <a:p>
            <a:endParaRPr lang="en-US" sz="2400" dirty="0">
              <a:solidFill>
                <a:schemeClr val="tx1">
                  <a:lumMod val="50000"/>
                  <a:lumOff val="50000"/>
                </a:schemeClr>
              </a:solidFill>
              <a:latin typeface="Segoe UI" panose="020B0502040204020203" pitchFamily="34" charset="0"/>
              <a:cs typeface="Segoe UI" panose="020B0502040204020203" pitchFamily="34" charset="0"/>
            </a:endParaRPr>
          </a:p>
          <a:p>
            <a:endParaRPr lang="en-US" sz="2400" dirty="0">
              <a:solidFill>
                <a:schemeClr val="tx1">
                  <a:lumMod val="50000"/>
                  <a:lumOff val="50000"/>
                </a:schemeClr>
              </a:solidFill>
              <a:latin typeface="Segoe UI" panose="020B0502040204020203" pitchFamily="34" charset="0"/>
              <a:cs typeface="Segoe UI" panose="020B0502040204020203" pitchFamily="34" charset="0"/>
            </a:endParaRPr>
          </a:p>
          <a:p>
            <a:endParaRPr lang="en-US" sz="2400" dirty="0">
              <a:solidFill>
                <a:schemeClr val="tx1">
                  <a:lumMod val="50000"/>
                  <a:lumOff val="50000"/>
                </a:schemeClr>
              </a:solidFill>
              <a:latin typeface="Segoe UI" panose="020B0502040204020203" pitchFamily="34" charset="0"/>
              <a:cs typeface="Segoe UI" panose="020B0502040204020203" pitchFamily="34" charset="0"/>
            </a:endParaRPr>
          </a:p>
          <a:p>
            <a:endParaRPr lang="en-US" sz="2400" dirty="0">
              <a:solidFill>
                <a:schemeClr val="tx1">
                  <a:lumMod val="50000"/>
                  <a:lumOff val="50000"/>
                </a:schemeClr>
              </a:solidFill>
              <a:latin typeface="Segoe UI" panose="020B0502040204020203" pitchFamily="34" charset="0"/>
              <a:cs typeface="Segoe UI" panose="020B0502040204020203" pitchFamily="34" charset="0"/>
            </a:endParaRPr>
          </a:p>
          <a:p>
            <a:r>
              <a:rPr lang="en-US" sz="2000" dirty="0">
                <a:solidFill>
                  <a:schemeClr val="tx1">
                    <a:lumMod val="50000"/>
                    <a:lumOff val="50000"/>
                  </a:schemeClr>
                </a:solidFill>
                <a:latin typeface="Segoe UI" panose="020B0502040204020203" pitchFamily="34" charset="0"/>
                <a:cs typeface="Segoe UI" panose="020B0502040204020203" pitchFamily="34" charset="0"/>
              </a:rPr>
              <a:t>#</a:t>
            </a:r>
            <a:r>
              <a:rPr lang="en-US" sz="2000" dirty="0" err="1">
                <a:solidFill>
                  <a:schemeClr val="tx1">
                    <a:lumMod val="50000"/>
                    <a:lumOff val="50000"/>
                  </a:schemeClr>
                </a:solidFill>
                <a:latin typeface="Segoe UI" panose="020B0502040204020203" pitchFamily="34" charset="0"/>
                <a:cs typeface="Segoe UI" panose="020B0502040204020203" pitchFamily="34" charset="0"/>
              </a:rPr>
              <a:t>BlameJaapBrasser</a:t>
            </a:r>
            <a:endParaRPr lang="en-US" sz="2000" dirty="0">
              <a:solidFill>
                <a:schemeClr val="tx1">
                  <a:lumMod val="50000"/>
                  <a:lumOff val="50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03757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838200" y="1423686"/>
            <a:ext cx="10515600" cy="4753277"/>
          </a:xfrm>
        </p:spPr>
        <p:txBody>
          <a:bodyPr/>
          <a:lstStyle/>
          <a:p>
            <a:r>
              <a:rPr lang="de-DE" dirty="0" err="1"/>
              <a:t>Stuff</a:t>
            </a:r>
            <a:r>
              <a:rPr lang="de-DE" dirty="0"/>
              <a:t> </a:t>
            </a:r>
            <a:r>
              <a:rPr lang="de-DE" dirty="0" err="1"/>
              <a:t>you</a:t>
            </a:r>
            <a:r>
              <a:rPr lang="de-DE" dirty="0"/>
              <a:t> </a:t>
            </a:r>
            <a:r>
              <a:rPr lang="de-DE" dirty="0" err="1"/>
              <a:t>can</a:t>
            </a:r>
            <a:r>
              <a:rPr lang="de-DE" dirty="0"/>
              <a:t> do </a:t>
            </a:r>
            <a:r>
              <a:rPr lang="de-DE" dirty="0" err="1"/>
              <a:t>with</a:t>
            </a:r>
            <a:r>
              <a:rPr lang="de-DE" dirty="0"/>
              <a:t> PowerShell </a:t>
            </a:r>
            <a:r>
              <a:rPr lang="de-DE" dirty="0" err="1"/>
              <a:t>when</a:t>
            </a:r>
            <a:r>
              <a:rPr lang="de-DE" dirty="0"/>
              <a:t> </a:t>
            </a:r>
            <a:r>
              <a:rPr lang="de-DE" dirty="0" err="1"/>
              <a:t>you</a:t>
            </a:r>
            <a:r>
              <a:rPr lang="de-DE" dirty="0"/>
              <a:t> </a:t>
            </a:r>
            <a:r>
              <a:rPr lang="de-DE" dirty="0" err="1"/>
              <a:t>have</a:t>
            </a:r>
            <a:r>
              <a:rPr lang="de-DE" dirty="0"/>
              <a:t> </a:t>
            </a:r>
            <a:r>
              <a:rPr lang="de-DE" dirty="0" err="1"/>
              <a:t>way</a:t>
            </a:r>
            <a:r>
              <a:rPr lang="de-DE" dirty="0"/>
              <a:t> </a:t>
            </a:r>
            <a:r>
              <a:rPr lang="de-DE" dirty="0" err="1"/>
              <a:t>too</a:t>
            </a:r>
            <a:r>
              <a:rPr lang="de-DE" dirty="0"/>
              <a:t> </a:t>
            </a:r>
            <a:r>
              <a:rPr lang="de-DE" dirty="0" err="1"/>
              <a:t>much</a:t>
            </a:r>
            <a:r>
              <a:rPr lang="de-DE" dirty="0"/>
              <a:t> time… </a:t>
            </a:r>
          </a:p>
          <a:p>
            <a:pPr marL="457200" indent="-457200">
              <a:buFont typeface="Arial" panose="020B0604020202020204" pitchFamily="34" charset="0"/>
              <a:buChar char="•"/>
            </a:pPr>
            <a:r>
              <a:rPr lang="de-DE" dirty="0"/>
              <a:t>$</a:t>
            </a:r>
            <a:r>
              <a:rPr lang="de-DE" dirty="0" err="1"/>
              <a:t>psISE</a:t>
            </a:r>
            <a:endParaRPr lang="de-DE" dirty="0"/>
          </a:p>
          <a:p>
            <a:pPr marL="457200" indent="-457200">
              <a:buFont typeface="Arial" panose="020B0604020202020204" pitchFamily="34" charset="0"/>
              <a:buChar char="•"/>
            </a:pPr>
            <a:r>
              <a:rPr lang="de-DE" dirty="0"/>
              <a:t>AST</a:t>
            </a:r>
          </a:p>
          <a:p>
            <a:pPr marL="457200" indent="-457200">
              <a:buFont typeface="Arial" panose="020B0604020202020204" pitchFamily="34" charset="0"/>
              <a:buChar char="•"/>
            </a:pPr>
            <a:r>
              <a:rPr lang="de-DE" dirty="0"/>
              <a:t>Bob &amp; Alice</a:t>
            </a:r>
          </a:p>
          <a:p>
            <a:pPr marL="457200" indent="-457200">
              <a:buFont typeface="Arial" panose="020B0604020202020204" pitchFamily="34" charset="0"/>
              <a:buChar char="•"/>
            </a:pPr>
            <a:r>
              <a:rPr lang="de-DE" dirty="0"/>
              <a:t>ASCII</a:t>
            </a:r>
          </a:p>
          <a:p>
            <a:pPr marL="457200" indent="-457200">
              <a:buFont typeface="Arial" panose="020B0604020202020204" pitchFamily="34" charset="0"/>
              <a:buChar char="•"/>
            </a:pPr>
            <a:r>
              <a:rPr lang="de-DE" dirty="0"/>
              <a:t>Beep Tunes</a:t>
            </a:r>
          </a:p>
          <a:p>
            <a:pPr marL="457200" indent="-457200">
              <a:buFont typeface="Arial" panose="020B0604020202020204" pitchFamily="34" charset="0"/>
              <a:buChar char="•"/>
            </a:pPr>
            <a:r>
              <a:rPr lang="de-DE" dirty="0"/>
              <a:t>Pizza &amp; </a:t>
            </a:r>
            <a:r>
              <a:rPr lang="de-DE" dirty="0" err="1"/>
              <a:t>more</a:t>
            </a:r>
            <a:r>
              <a:rPr lang="de-DE" dirty="0"/>
              <a:t>…</a:t>
            </a:r>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4129301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r>
              <a:rPr lang="de-DE" sz="3600" dirty="0"/>
              <a:t>	- </a:t>
            </a:r>
            <a:r>
              <a:rPr lang="de-DE" sz="3600" dirty="0" err="1"/>
              <a:t>Playing</a:t>
            </a:r>
            <a:r>
              <a:rPr lang="de-DE" sz="3600" dirty="0"/>
              <a:t> </a:t>
            </a:r>
            <a:r>
              <a:rPr lang="de-DE" sz="3600" dirty="0" err="1"/>
              <a:t>with</a:t>
            </a:r>
            <a:r>
              <a:rPr lang="de-DE" sz="3600" dirty="0"/>
              <a:t> </a:t>
            </a:r>
            <a:r>
              <a:rPr lang="de-DE" sz="3600" dirty="0" err="1"/>
              <a:t>the</a:t>
            </a:r>
            <a:r>
              <a:rPr lang="de-DE" sz="3600" dirty="0"/>
              <a:t> </a:t>
            </a:r>
            <a:r>
              <a:rPr lang="de-DE" sz="3600" dirty="0" err="1"/>
              <a:t>psISE</a:t>
            </a:r>
            <a:r>
              <a:rPr lang="de-DE" sz="3600" dirty="0"/>
              <a:t> </a:t>
            </a:r>
            <a:r>
              <a:rPr lang="de-DE" sz="3600" dirty="0" err="1"/>
              <a:t>object</a:t>
            </a:r>
            <a:endParaRPr lang="de-DE" sz="3600" dirty="0"/>
          </a:p>
          <a:p>
            <a:r>
              <a:rPr lang="de-DE" sz="3600" dirty="0"/>
              <a:t>	- Climbing </a:t>
            </a:r>
            <a:r>
              <a:rPr lang="de-DE" sz="3600" dirty="0" err="1"/>
              <a:t>the</a:t>
            </a:r>
            <a:r>
              <a:rPr lang="de-DE" sz="3600" dirty="0"/>
              <a:t> AST</a:t>
            </a:r>
          </a:p>
          <a:p>
            <a:r>
              <a:rPr lang="de-DE" sz="3600" dirty="0"/>
              <a:t>	- Bob, Alice &amp; Co</a:t>
            </a:r>
          </a:p>
          <a:p>
            <a:r>
              <a:rPr lang="de-DE" sz="3600" dirty="0"/>
              <a:t>	- </a:t>
            </a:r>
            <a:r>
              <a:rPr lang="de-DE" sz="3600" dirty="0" err="1"/>
              <a:t>ScriptMonkey</a:t>
            </a:r>
            <a:endParaRPr lang="de-DE" sz="36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2477734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Before we start…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TextBox 3">
            <a:extLst>
              <a:ext uri="{FF2B5EF4-FFF2-40B4-BE49-F238E27FC236}">
                <a16:creationId xmlns:a16="http://schemas.microsoft.com/office/drawing/2014/main" id="{387D42B2-B056-4F5C-A642-72AF1EA7DA7E}"/>
              </a:ext>
            </a:extLst>
          </p:cNvPr>
          <p:cNvSpPr txBox="1"/>
          <p:nvPr/>
        </p:nvSpPr>
        <p:spPr>
          <a:xfrm>
            <a:off x="954808" y="2028616"/>
            <a:ext cx="10282383" cy="2800767"/>
          </a:xfrm>
          <a:prstGeom prst="rect">
            <a:avLst/>
          </a:prstGeom>
          <a:noFill/>
        </p:spPr>
        <p:txBody>
          <a:bodyPr wrap="square" rtlCol="0">
            <a:spAutoFit/>
          </a:bodyPr>
          <a:lstStyle/>
          <a:p>
            <a:pPr algn="ctr"/>
            <a:r>
              <a:rPr lang="en-US" sz="4400" dirty="0"/>
              <a:t>Since </a:t>
            </a:r>
            <a:r>
              <a:rPr lang="en-US" sz="4400" b="1" dirty="0"/>
              <a:t>Jeffrey </a:t>
            </a:r>
            <a:r>
              <a:rPr lang="en-US" sz="4400" b="1" dirty="0" err="1"/>
              <a:t>Snover</a:t>
            </a:r>
            <a:r>
              <a:rPr lang="en-US" sz="4400" b="1" dirty="0"/>
              <a:t> </a:t>
            </a:r>
          </a:p>
          <a:p>
            <a:pPr algn="ctr"/>
            <a:r>
              <a:rPr lang="en-US" sz="4400" dirty="0"/>
              <a:t>has changed position at Microsoft,</a:t>
            </a:r>
          </a:p>
          <a:p>
            <a:pPr algn="ctr"/>
            <a:r>
              <a:rPr lang="en-US" sz="4400" dirty="0"/>
              <a:t>I decided to </a:t>
            </a:r>
            <a:r>
              <a:rPr lang="en-US" sz="4400" b="1" dirty="0"/>
              <a:t>stop</a:t>
            </a:r>
            <a:r>
              <a:rPr lang="en-US" sz="4400" dirty="0"/>
              <a:t> with </a:t>
            </a:r>
          </a:p>
          <a:p>
            <a:pPr algn="ctr"/>
            <a:r>
              <a:rPr lang="en-US" sz="4400" dirty="0"/>
              <a:t>#</a:t>
            </a:r>
            <a:r>
              <a:rPr lang="en-US" sz="4400" b="1" dirty="0"/>
              <a:t>PowerShell memes </a:t>
            </a:r>
          </a:p>
        </p:txBody>
      </p:sp>
    </p:spTree>
    <p:extLst>
      <p:ext uri="{BB962C8B-B14F-4D97-AF65-F5344CB8AC3E}">
        <p14:creationId xmlns:p14="http://schemas.microsoft.com/office/powerpoint/2010/main" val="3318123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Before we start…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4" name="TextBox 3">
            <a:extLst>
              <a:ext uri="{FF2B5EF4-FFF2-40B4-BE49-F238E27FC236}">
                <a16:creationId xmlns:a16="http://schemas.microsoft.com/office/drawing/2014/main" id="{387D42B2-B056-4F5C-A642-72AF1EA7DA7E}"/>
              </a:ext>
            </a:extLst>
          </p:cNvPr>
          <p:cNvSpPr txBox="1"/>
          <p:nvPr/>
        </p:nvSpPr>
        <p:spPr>
          <a:xfrm>
            <a:off x="954808" y="2028616"/>
            <a:ext cx="5676901" cy="2123658"/>
          </a:xfrm>
          <a:prstGeom prst="rect">
            <a:avLst/>
          </a:prstGeom>
          <a:noFill/>
        </p:spPr>
        <p:txBody>
          <a:bodyPr wrap="square" rtlCol="0">
            <a:spAutoFit/>
          </a:bodyPr>
          <a:lstStyle/>
          <a:p>
            <a:pPr algn="r"/>
            <a:r>
              <a:rPr lang="en-US" sz="4400" dirty="0"/>
              <a:t>I will therefor not use this meme in my deck today</a:t>
            </a:r>
            <a:endParaRPr lang="en-US" sz="4400" b="1" dirty="0"/>
          </a:p>
        </p:txBody>
      </p:sp>
      <p:pic>
        <p:nvPicPr>
          <p:cNvPr id="3" name="Picture 2">
            <a:extLst>
              <a:ext uri="{FF2B5EF4-FFF2-40B4-BE49-F238E27FC236}">
                <a16:creationId xmlns:a16="http://schemas.microsoft.com/office/drawing/2014/main" id="{C02D52D8-9ADD-4284-97CC-600C051CFB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4982" y="952337"/>
            <a:ext cx="3949701" cy="463442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2356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Before we start…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6" name="Picture 5">
            <a:extLst>
              <a:ext uri="{FF2B5EF4-FFF2-40B4-BE49-F238E27FC236}">
                <a16:creationId xmlns:a16="http://schemas.microsoft.com/office/drawing/2014/main" id="{63CC1960-B1B3-427C-A6DA-A04899DB71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5078" y="1874982"/>
            <a:ext cx="4804972" cy="2882983"/>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10FD21A9-B061-4CEA-927F-E123C67E3CF1}"/>
              </a:ext>
            </a:extLst>
          </p:cNvPr>
          <p:cNvPicPr>
            <a:picLocks noChangeAspect="1"/>
          </p:cNvPicPr>
          <p:nvPr/>
        </p:nvPicPr>
        <p:blipFill>
          <a:blip r:embed="rId4"/>
          <a:stretch>
            <a:fillRect/>
          </a:stretch>
        </p:blipFill>
        <p:spPr>
          <a:xfrm>
            <a:off x="7084290" y="1874982"/>
            <a:ext cx="2817091" cy="2885137"/>
          </a:xfrm>
          <a:prstGeom prst="rect">
            <a:avLst/>
          </a:prstGeom>
          <a:ln w="28575">
            <a:noFill/>
          </a:ln>
          <a:effectLst>
            <a:outerShdw blurRad="50800" dist="38100" dir="2700000" algn="tl" rotWithShape="0">
              <a:prstClr val="black">
                <a:alpha val="40000"/>
              </a:prstClr>
            </a:outerShdw>
          </a:effectLst>
        </p:spPr>
      </p:pic>
      <p:sp>
        <p:nvSpPr>
          <p:cNvPr id="2" name="TextBox 1">
            <a:extLst>
              <a:ext uri="{FF2B5EF4-FFF2-40B4-BE49-F238E27FC236}">
                <a16:creationId xmlns:a16="http://schemas.microsoft.com/office/drawing/2014/main" id="{9AF90FC2-22CD-4768-8869-55ADF1F5158D}"/>
              </a:ext>
            </a:extLst>
          </p:cNvPr>
          <p:cNvSpPr txBox="1"/>
          <p:nvPr/>
        </p:nvSpPr>
        <p:spPr>
          <a:xfrm>
            <a:off x="10779603" y="2993307"/>
            <a:ext cx="574196" cy="646331"/>
          </a:xfrm>
          <a:prstGeom prst="rect">
            <a:avLst/>
          </a:prstGeom>
          <a:noFill/>
        </p:spPr>
        <p:txBody>
          <a:bodyPr wrap="none" rtlCol="0">
            <a:spAutoFit/>
          </a:bodyPr>
          <a:lstStyle/>
          <a:p>
            <a:r>
              <a:rPr lang="en-US" sz="3600" dirty="0">
                <a:sym typeface="Wingdings" panose="05000000000000000000" pitchFamily="2" charset="2"/>
              </a:rPr>
              <a:t></a:t>
            </a:r>
            <a:endParaRPr lang="en-US" sz="3600" dirty="0"/>
          </a:p>
        </p:txBody>
      </p:sp>
      <p:sp>
        <p:nvSpPr>
          <p:cNvPr id="9" name="TextBox 8">
            <a:extLst>
              <a:ext uri="{FF2B5EF4-FFF2-40B4-BE49-F238E27FC236}">
                <a16:creationId xmlns:a16="http://schemas.microsoft.com/office/drawing/2014/main" id="{A116FCDF-7896-4A82-8E42-C82339105585}"/>
              </a:ext>
            </a:extLst>
          </p:cNvPr>
          <p:cNvSpPr txBox="1"/>
          <p:nvPr/>
        </p:nvSpPr>
        <p:spPr>
          <a:xfrm>
            <a:off x="838200" y="2993307"/>
            <a:ext cx="574196" cy="646331"/>
          </a:xfrm>
          <a:prstGeom prst="rect">
            <a:avLst/>
          </a:prstGeom>
          <a:noFill/>
        </p:spPr>
        <p:txBody>
          <a:bodyPr wrap="none" rtlCol="0">
            <a:spAutoFit/>
          </a:bodyPr>
          <a:lstStyle/>
          <a:p>
            <a:r>
              <a:rPr lang="en-US" sz="3600" dirty="0">
                <a:sym typeface="Wingdings" panose="05000000000000000000" pitchFamily="2" charset="2"/>
              </a:rPr>
              <a:t></a:t>
            </a:r>
            <a:endParaRPr lang="en-US" sz="3600" dirty="0"/>
          </a:p>
        </p:txBody>
      </p:sp>
    </p:spTree>
    <p:extLst>
      <p:ext uri="{BB962C8B-B14F-4D97-AF65-F5344CB8AC3E}">
        <p14:creationId xmlns:p14="http://schemas.microsoft.com/office/powerpoint/2010/main" val="2825132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Before we start…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3" name="Picture 2">
            <a:extLst>
              <a:ext uri="{FF2B5EF4-FFF2-40B4-BE49-F238E27FC236}">
                <a16:creationId xmlns:a16="http://schemas.microsoft.com/office/drawing/2014/main" id="{97268FDD-B08F-41E7-B8A4-77BF0758B1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40" y="1225441"/>
            <a:ext cx="4498311" cy="4803553"/>
          </a:xfrm>
          <a:prstGeom prst="rect">
            <a:avLst/>
          </a:prstGeom>
          <a:effectLst>
            <a:outerShdw blurRad="50800" dist="38100" dir="2700000" algn="tl" rotWithShape="0">
              <a:prstClr val="black">
                <a:alpha val="40000"/>
              </a:prstClr>
            </a:outerShdw>
          </a:effectLst>
        </p:spPr>
      </p:pic>
      <p:sp>
        <p:nvSpPr>
          <p:cNvPr id="6" name="TextBox 5">
            <a:extLst>
              <a:ext uri="{FF2B5EF4-FFF2-40B4-BE49-F238E27FC236}">
                <a16:creationId xmlns:a16="http://schemas.microsoft.com/office/drawing/2014/main" id="{1963CB34-1E28-4806-943B-B2610970871F}"/>
              </a:ext>
            </a:extLst>
          </p:cNvPr>
          <p:cNvSpPr txBox="1"/>
          <p:nvPr/>
        </p:nvSpPr>
        <p:spPr>
          <a:xfrm>
            <a:off x="10779603" y="2993307"/>
            <a:ext cx="574196" cy="646331"/>
          </a:xfrm>
          <a:prstGeom prst="rect">
            <a:avLst/>
          </a:prstGeom>
          <a:noFill/>
        </p:spPr>
        <p:txBody>
          <a:bodyPr wrap="none" rtlCol="0">
            <a:spAutoFit/>
          </a:bodyPr>
          <a:lstStyle/>
          <a:p>
            <a:r>
              <a:rPr lang="en-US" sz="3600" dirty="0">
                <a:sym typeface="Wingdings" panose="05000000000000000000" pitchFamily="2" charset="2"/>
              </a:rPr>
              <a:t></a:t>
            </a:r>
            <a:endParaRPr lang="en-US" sz="3600" dirty="0"/>
          </a:p>
        </p:txBody>
      </p:sp>
      <p:sp>
        <p:nvSpPr>
          <p:cNvPr id="7" name="TextBox 6">
            <a:extLst>
              <a:ext uri="{FF2B5EF4-FFF2-40B4-BE49-F238E27FC236}">
                <a16:creationId xmlns:a16="http://schemas.microsoft.com/office/drawing/2014/main" id="{2E61CF35-073D-459A-8E88-9D77E6BDDC0D}"/>
              </a:ext>
            </a:extLst>
          </p:cNvPr>
          <p:cNvSpPr txBox="1"/>
          <p:nvPr/>
        </p:nvSpPr>
        <p:spPr>
          <a:xfrm>
            <a:off x="838200" y="2993307"/>
            <a:ext cx="574196" cy="646331"/>
          </a:xfrm>
          <a:prstGeom prst="rect">
            <a:avLst/>
          </a:prstGeom>
          <a:noFill/>
        </p:spPr>
        <p:txBody>
          <a:bodyPr wrap="none" rtlCol="0">
            <a:spAutoFit/>
          </a:bodyPr>
          <a:lstStyle/>
          <a:p>
            <a:r>
              <a:rPr lang="en-US" sz="3600" dirty="0">
                <a:sym typeface="Wingdings" panose="05000000000000000000" pitchFamily="2" charset="2"/>
              </a:rPr>
              <a:t></a:t>
            </a:r>
            <a:endParaRPr lang="en-US" sz="3600" dirty="0"/>
          </a:p>
        </p:txBody>
      </p:sp>
    </p:spTree>
    <p:extLst>
      <p:ext uri="{BB962C8B-B14F-4D97-AF65-F5344CB8AC3E}">
        <p14:creationId xmlns:p14="http://schemas.microsoft.com/office/powerpoint/2010/main" val="3628602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normAutofit fontScale="92500" lnSpcReduction="20000"/>
          </a:bodyPr>
          <a:lstStyle/>
          <a:p>
            <a:r>
              <a:rPr lang="en-US" dirty="0"/>
              <a:t>- </a:t>
            </a:r>
            <a:r>
              <a:rPr lang="en-US" dirty="0" err="1"/>
              <a:t>psISE</a:t>
            </a:r>
            <a:r>
              <a:rPr lang="en-US" dirty="0"/>
              <a:t> Object</a:t>
            </a:r>
          </a:p>
          <a:p>
            <a:r>
              <a:rPr lang="en-US" dirty="0"/>
              <a:t>- Abstract Syntax Tree</a:t>
            </a:r>
          </a:p>
          <a:p>
            <a:r>
              <a:rPr lang="en-US" dirty="0"/>
              <a:t>- Bob &amp; Alice</a:t>
            </a:r>
          </a:p>
          <a:p>
            <a:r>
              <a:rPr lang="en-US" dirty="0"/>
              <a:t>- </a:t>
            </a:r>
            <a:r>
              <a:rPr lang="en-US" dirty="0" err="1"/>
              <a:t>ScriptMonkey</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Tree>
    <p:extLst>
      <p:ext uri="{BB962C8B-B14F-4D97-AF65-F5344CB8AC3E}">
        <p14:creationId xmlns:p14="http://schemas.microsoft.com/office/powerpoint/2010/main" val="280886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sp>
        <p:nvSpPr>
          <p:cNvPr id="9" name="Title 2">
            <a:extLst>
              <a:ext uri="{FF2B5EF4-FFF2-40B4-BE49-F238E27FC236}">
                <a16:creationId xmlns:a16="http://schemas.microsoft.com/office/drawing/2014/main" id="{44531D94-DFBB-4DC7-8356-7944AB9D2269}"/>
              </a:ext>
            </a:extLst>
          </p:cNvPr>
          <p:cNvSpPr>
            <a:spLocks noGrp="1"/>
          </p:cNvSpPr>
          <p:nvPr>
            <p:ph type="title"/>
          </p:nvPr>
        </p:nvSpPr>
        <p:spPr>
          <a:xfrm>
            <a:off x="838200" y="365125"/>
            <a:ext cx="10515600" cy="1325563"/>
          </a:xfrm>
        </p:spPr>
        <p:txBody>
          <a:bodyPr/>
          <a:lstStyle/>
          <a:p>
            <a:r>
              <a:rPr lang="en-US" dirty="0"/>
              <a:t>Summary</a:t>
            </a:r>
          </a:p>
        </p:txBody>
      </p:sp>
      <p:sp>
        <p:nvSpPr>
          <p:cNvPr id="10" name="Content Placeholder 3">
            <a:extLst>
              <a:ext uri="{FF2B5EF4-FFF2-40B4-BE49-F238E27FC236}">
                <a16:creationId xmlns:a16="http://schemas.microsoft.com/office/drawing/2014/main" id="{E762C24B-4D15-431C-8917-3F32B3C8568B}"/>
              </a:ext>
            </a:extLst>
          </p:cNvPr>
          <p:cNvSpPr>
            <a:spLocks noGrp="1"/>
          </p:cNvSpPr>
          <p:nvPr>
            <p:ph idx="1"/>
          </p:nvPr>
        </p:nvSpPr>
        <p:spPr>
          <a:xfrm>
            <a:off x="838200" y="1825625"/>
            <a:ext cx="10515600" cy="4351338"/>
          </a:xfrm>
        </p:spPr>
        <p:txBody>
          <a:bodyPr>
            <a:normAutofit/>
          </a:bodyPr>
          <a:lstStyle/>
          <a:p>
            <a:r>
              <a:rPr lang="en-US" sz="4800" dirty="0"/>
              <a:t>It’s </a:t>
            </a:r>
            <a:r>
              <a:rPr lang="en-US" sz="4800" b="1" dirty="0"/>
              <a:t>amazing what you can do with </a:t>
            </a:r>
            <a:r>
              <a:rPr lang="en-US" sz="4800" b="1" dirty="0" err="1"/>
              <a:t>powershell</a:t>
            </a:r>
            <a:r>
              <a:rPr lang="en-US" sz="4800" b="1" dirty="0"/>
              <a:t> </a:t>
            </a:r>
            <a:r>
              <a:rPr lang="en-US" sz="4800" dirty="0"/>
              <a:t>when you have way too much time…</a:t>
            </a:r>
          </a:p>
          <a:p>
            <a:endParaRPr lang="en-US" sz="4800" dirty="0"/>
          </a:p>
          <a:p>
            <a:r>
              <a:rPr lang="en-US" sz="4800" b="1" dirty="0"/>
              <a:t>Make It so…</a:t>
            </a:r>
          </a:p>
        </p:txBody>
      </p:sp>
    </p:spTree>
    <p:extLst>
      <p:ext uri="{BB962C8B-B14F-4D97-AF65-F5344CB8AC3E}">
        <p14:creationId xmlns:p14="http://schemas.microsoft.com/office/powerpoint/2010/main" val="4005378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343443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@sadProcessor</a:t>
            </a:r>
          </a:p>
        </p:txBody>
      </p:sp>
    </p:spTree>
    <p:extLst>
      <p:ext uri="{BB962C8B-B14F-4D97-AF65-F5344CB8AC3E}">
        <p14:creationId xmlns:p14="http://schemas.microsoft.com/office/powerpoint/2010/main" val="313276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89EB39-948D-46D6-8C3A-286E9B181C9E}"/>
              </a:ext>
            </a:extLst>
          </p:cNvPr>
          <p:cNvSpPr txBox="1"/>
          <p:nvPr/>
        </p:nvSpPr>
        <p:spPr>
          <a:xfrm>
            <a:off x="3238679" y="2521059"/>
            <a:ext cx="5714641" cy="1815882"/>
          </a:xfrm>
          <a:prstGeom prst="rect">
            <a:avLst/>
          </a:prstGeom>
          <a:noFill/>
        </p:spPr>
        <p:txBody>
          <a:bodyPr wrap="none" rtlCol="0">
            <a:spAutoFit/>
          </a:bodyPr>
          <a:lstStyle/>
          <a:p>
            <a:pPr algn="ctr"/>
            <a:r>
              <a:rPr lang="de-DE" sz="8800" b="1" u="sng" dirty="0" err="1">
                <a:solidFill>
                  <a:srgbClr val="004D49"/>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Thank</a:t>
            </a:r>
            <a:r>
              <a:rPr lang="de-DE" sz="8800" b="1" u="sng" dirty="0">
                <a:solidFill>
                  <a:srgbClr val="004D49"/>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 </a:t>
            </a:r>
            <a:r>
              <a:rPr lang="de-DE" sz="8800" b="1" u="sng" dirty="0" err="1">
                <a:solidFill>
                  <a:srgbClr val="004D49"/>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You</a:t>
            </a:r>
            <a:endParaRPr lang="en-US" sz="2400" u="sng" dirty="0">
              <a:solidFill>
                <a:srgbClr val="004D49"/>
              </a:solidFill>
              <a:effectLst>
                <a:outerShdw blurRad="38100" dist="38100" dir="2700000" algn="tl">
                  <a:srgbClr val="000000">
                    <a:alpha val="43137"/>
                  </a:srgbClr>
                </a:outerShdw>
              </a:effectLst>
            </a:endParaRPr>
          </a:p>
          <a:p>
            <a:pPr algn="ctr"/>
            <a:endParaRPr lang="en-US" sz="2400" u="sng" dirty="0">
              <a:solidFill>
                <a:srgbClr val="004D49"/>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92913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@sadProcessor</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Like a Script Monkey in the Syntax Tree</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Walter </a:t>
            </a:r>
            <a:r>
              <a:rPr lang="en-US" dirty="0" err="1"/>
              <a:t>Legowski</a:t>
            </a:r>
            <a:endParaRPr lang="en-US" dirty="0"/>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err="1"/>
              <a:t>Whois</a:t>
            </a:r>
            <a:endParaRPr lang="en-US" dirty="0"/>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5272620" y="1573808"/>
            <a:ext cx="6228499" cy="4753277"/>
          </a:xfrm>
        </p:spPr>
        <p:txBody>
          <a:bodyPr/>
          <a:lstStyle/>
          <a:p>
            <a:endParaRPr lang="de-DE" dirty="0"/>
          </a:p>
          <a:p>
            <a:pPr marL="457200" indent="-457200">
              <a:buFont typeface="Arial" panose="020B0604020202020204" pitchFamily="34" charset="0"/>
              <a:buChar char="•"/>
            </a:pPr>
            <a:r>
              <a:rPr lang="en-US" dirty="0"/>
              <a:t>Security Consultant @ ERNW </a:t>
            </a:r>
            <a:r>
              <a:rPr lang="en-US" dirty="0">
                <a:solidFill>
                  <a:schemeClr val="tx1">
                    <a:lumMod val="50000"/>
                    <a:lumOff val="50000"/>
                  </a:schemeClr>
                </a:solidFill>
              </a:rPr>
              <a:t>[Troopers]</a:t>
            </a:r>
          </a:p>
          <a:p>
            <a:pPr marL="457200" indent="-457200">
              <a:buFont typeface="Arial" panose="020B0604020202020204" pitchFamily="34" charset="0"/>
              <a:buChar char="•"/>
            </a:pPr>
            <a:r>
              <a:rPr lang="en-US" dirty="0"/>
              <a:t>Born FR / Home NL / Work DE</a:t>
            </a:r>
          </a:p>
          <a:p>
            <a:pPr marL="457200" indent="-457200">
              <a:buFont typeface="Arial" panose="020B0604020202020204" pitchFamily="34" charset="0"/>
              <a:buChar char="•"/>
            </a:pPr>
            <a:r>
              <a:rPr lang="en-US" dirty="0"/>
              <a:t>Likes Cats / Lego / Memes</a:t>
            </a:r>
          </a:p>
          <a:p>
            <a:pPr marL="457200" indent="-457200">
              <a:buFont typeface="Arial" panose="020B0604020202020204" pitchFamily="34" charset="0"/>
              <a:buChar char="•"/>
            </a:pPr>
            <a:r>
              <a:rPr lang="en-US" dirty="0"/>
              <a:t>Security / Automation / Windows</a:t>
            </a:r>
          </a:p>
          <a:p>
            <a:pPr marL="457200" indent="-457200">
              <a:buFont typeface="Arial" panose="020B0604020202020204" pitchFamily="34" charset="0"/>
              <a:buChar char="•"/>
            </a:pPr>
            <a:r>
              <a:rPr lang="en-US" dirty="0">
                <a:solidFill>
                  <a:schemeClr val="tx1">
                    <a:lumMod val="50000"/>
                    <a:lumOff val="50000"/>
                  </a:schemeClr>
                </a:solidFill>
              </a:rPr>
              <a:t>PowerShell Bad Boy</a:t>
            </a:r>
            <a:endParaRPr lang="de-DE" dirty="0">
              <a:solidFill>
                <a:schemeClr val="tx1">
                  <a:lumMod val="50000"/>
                  <a:lumOff val="50000"/>
                </a:schemeClr>
              </a:solidFill>
            </a:endParaRP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7" name="Picture 6">
            <a:extLst>
              <a:ext uri="{FF2B5EF4-FFF2-40B4-BE49-F238E27FC236}">
                <a16:creationId xmlns:a16="http://schemas.microsoft.com/office/drawing/2014/main" id="{BD2ABE31-E2F4-4217-8784-9FA7BC1F1EA0}"/>
              </a:ext>
            </a:extLst>
          </p:cNvPr>
          <p:cNvPicPr>
            <a:picLocks noChangeAspect="1"/>
          </p:cNvPicPr>
          <p:nvPr/>
        </p:nvPicPr>
        <p:blipFill>
          <a:blip r:embed="rId3"/>
          <a:stretch>
            <a:fillRect/>
          </a:stretch>
        </p:blipFill>
        <p:spPr>
          <a:xfrm>
            <a:off x="934345" y="1378816"/>
            <a:ext cx="3965344" cy="3965344"/>
          </a:xfrm>
          <a:prstGeom prst="rect">
            <a:avLst/>
          </a:prstGeom>
          <a:effectLst>
            <a:outerShdw blurRad="50800" dist="38100" dir="2700000" algn="tl" rotWithShape="0">
              <a:prstClr val="black">
                <a:alpha val="40000"/>
              </a:prstClr>
            </a:outerShdw>
          </a:effectLst>
        </p:spPr>
      </p:pic>
      <p:sp>
        <p:nvSpPr>
          <p:cNvPr id="4" name="TextBox 3">
            <a:extLst>
              <a:ext uri="{FF2B5EF4-FFF2-40B4-BE49-F238E27FC236}">
                <a16:creationId xmlns:a16="http://schemas.microsoft.com/office/drawing/2014/main" id="{9215C157-A14F-4136-915C-460CD8035048}"/>
              </a:ext>
            </a:extLst>
          </p:cNvPr>
          <p:cNvSpPr txBox="1"/>
          <p:nvPr/>
        </p:nvSpPr>
        <p:spPr>
          <a:xfrm>
            <a:off x="5272620" y="1378816"/>
            <a:ext cx="5660973" cy="523220"/>
          </a:xfrm>
          <a:prstGeom prst="rect">
            <a:avLst/>
          </a:prstGeom>
          <a:noFill/>
        </p:spPr>
        <p:txBody>
          <a:bodyPr wrap="none" rtlCol="0">
            <a:spAutoFit/>
          </a:bodyPr>
          <a:lstStyle/>
          <a:p>
            <a:r>
              <a:rPr lang="en-US" sz="2800" b="1" dirty="0">
                <a:latin typeface="Segoe UI" panose="020B0502040204020203" pitchFamily="34" charset="0"/>
                <a:cs typeface="Segoe UI" panose="020B0502040204020203" pitchFamily="34" charset="0"/>
              </a:rPr>
              <a:t>Walter </a:t>
            </a:r>
            <a:r>
              <a:rPr lang="en-US" sz="2800" b="1" dirty="0" err="1">
                <a:latin typeface="Segoe UI" panose="020B0502040204020203" pitchFamily="34" charset="0"/>
                <a:cs typeface="Segoe UI" panose="020B0502040204020203" pitchFamily="34" charset="0"/>
              </a:rPr>
              <a:t>Legowski</a:t>
            </a:r>
            <a:r>
              <a:rPr lang="en-US" sz="2800" b="1" dirty="0">
                <a:latin typeface="Segoe UI" panose="020B0502040204020203" pitchFamily="34" charset="0"/>
                <a:cs typeface="Segoe UI" panose="020B0502040204020203" pitchFamily="34" charset="0"/>
              </a:rPr>
              <a:t> </a:t>
            </a:r>
            <a:r>
              <a:rPr lang="en-US" sz="2800" b="1" dirty="0">
                <a:solidFill>
                  <a:schemeClr val="tx1">
                    <a:lumMod val="50000"/>
                    <a:lumOff val="50000"/>
                  </a:schemeClr>
                </a:solidFill>
                <a:latin typeface="Segoe UI" panose="020B0502040204020203" pitchFamily="34" charset="0"/>
                <a:cs typeface="Segoe UI" panose="020B0502040204020203" pitchFamily="34" charset="0"/>
              </a:rPr>
              <a:t>@SadProcessor</a:t>
            </a:r>
          </a:p>
        </p:txBody>
      </p:sp>
    </p:spTree>
    <p:extLst>
      <p:ext uri="{BB962C8B-B14F-4D97-AF65-F5344CB8AC3E}">
        <p14:creationId xmlns:p14="http://schemas.microsoft.com/office/powerpoint/2010/main" val="1387870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err="1"/>
              <a:t>BigUp</a:t>
            </a:r>
            <a:r>
              <a:rPr lang="en-US" dirty="0"/>
              <a:t> to my Kids…</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8138115" y="974273"/>
            <a:ext cx="3119540" cy="4753277"/>
          </a:xfrm>
        </p:spPr>
        <p:txBody>
          <a:bodyPr/>
          <a:lstStyle/>
          <a:p>
            <a:endParaRPr lang="de-DE" dirty="0"/>
          </a:p>
          <a:p>
            <a:r>
              <a:rPr lang="en-US" dirty="0">
                <a:solidFill>
                  <a:schemeClr val="tx1">
                    <a:lumMod val="50000"/>
                    <a:lumOff val="50000"/>
                  </a:schemeClr>
                </a:solidFill>
              </a:rPr>
              <a:t>My</a:t>
            </a:r>
            <a:br>
              <a:rPr lang="en-US" dirty="0">
                <a:solidFill>
                  <a:schemeClr val="tx1">
                    <a:lumMod val="50000"/>
                    <a:lumOff val="50000"/>
                  </a:schemeClr>
                </a:solidFill>
              </a:rPr>
            </a:br>
            <a:r>
              <a:rPr lang="en-US" dirty="0">
                <a:solidFill>
                  <a:schemeClr val="tx1">
                    <a:lumMod val="50000"/>
                    <a:lumOff val="50000"/>
                  </a:schemeClr>
                </a:solidFill>
              </a:rPr>
              <a:t>Best </a:t>
            </a:r>
            <a:br>
              <a:rPr lang="en-US" dirty="0">
                <a:solidFill>
                  <a:schemeClr val="tx1">
                    <a:lumMod val="50000"/>
                    <a:lumOff val="50000"/>
                  </a:schemeClr>
                </a:solidFill>
              </a:rPr>
            </a:br>
            <a:r>
              <a:rPr lang="en-US" dirty="0">
                <a:solidFill>
                  <a:schemeClr val="tx1">
                    <a:lumMod val="50000"/>
                    <a:lumOff val="50000"/>
                  </a:schemeClr>
                </a:solidFill>
              </a:rPr>
              <a:t>Code </a:t>
            </a:r>
            <a:br>
              <a:rPr lang="en-US" dirty="0">
                <a:solidFill>
                  <a:schemeClr val="tx1">
                    <a:lumMod val="50000"/>
                    <a:lumOff val="50000"/>
                  </a:schemeClr>
                </a:solidFill>
              </a:rPr>
            </a:br>
            <a:r>
              <a:rPr lang="en-US" dirty="0">
                <a:solidFill>
                  <a:schemeClr val="tx1">
                    <a:lumMod val="50000"/>
                    <a:lumOff val="50000"/>
                  </a:schemeClr>
                </a:solidFill>
              </a:rPr>
              <a:t>Commits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@sadProcessor</a:t>
            </a:r>
            <a:endParaRPr lang="en-US" dirty="0"/>
          </a:p>
        </p:txBody>
      </p:sp>
      <p:pic>
        <p:nvPicPr>
          <p:cNvPr id="7" name="Picture 6">
            <a:extLst>
              <a:ext uri="{FF2B5EF4-FFF2-40B4-BE49-F238E27FC236}">
                <a16:creationId xmlns:a16="http://schemas.microsoft.com/office/drawing/2014/main" id="{BD2ABE31-E2F4-4217-8784-9FA7BC1F1EA0}"/>
              </a:ext>
            </a:extLst>
          </p:cNvPr>
          <p:cNvPicPr>
            <a:picLocks noChangeAspect="1"/>
          </p:cNvPicPr>
          <p:nvPr/>
        </p:nvPicPr>
        <p:blipFill>
          <a:blip r:embed="rId3"/>
          <a:stretch>
            <a:fillRect/>
          </a:stretch>
        </p:blipFill>
        <p:spPr>
          <a:xfrm>
            <a:off x="934345" y="1378816"/>
            <a:ext cx="3965344" cy="3965344"/>
          </a:xfrm>
          <a:prstGeom prst="rect">
            <a:avLst/>
          </a:prstGeom>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id="{DFB10047-BB1D-4C59-83E2-983327068810}"/>
              </a:ext>
            </a:extLst>
          </p:cNvPr>
          <p:cNvPicPr>
            <a:picLocks noChangeAspect="1"/>
          </p:cNvPicPr>
          <p:nvPr/>
        </p:nvPicPr>
        <p:blipFill>
          <a:blip r:embed="rId4"/>
          <a:stretch>
            <a:fillRect/>
          </a:stretch>
        </p:blipFill>
        <p:spPr>
          <a:xfrm>
            <a:off x="934345" y="1357665"/>
            <a:ext cx="7087102" cy="3986495"/>
          </a:xfrm>
          <a:prstGeom prst="rect">
            <a:avLst/>
          </a:prstGeom>
          <a:ln w="28575">
            <a:noFill/>
          </a:ln>
          <a:effectLst>
            <a:outerShdw blurRad="50800" dist="38100" dir="2700000" algn="tl" rotWithShape="0">
              <a:prstClr val="black">
                <a:alpha val="40000"/>
              </a:prstClr>
            </a:outerShdw>
          </a:effectLst>
        </p:spPr>
      </p:pic>
      <p:sp>
        <p:nvSpPr>
          <p:cNvPr id="2" name="TextBox 1">
            <a:extLst>
              <a:ext uri="{FF2B5EF4-FFF2-40B4-BE49-F238E27FC236}">
                <a16:creationId xmlns:a16="http://schemas.microsoft.com/office/drawing/2014/main" id="{592CA73F-36AC-49DE-9665-6E5D6D8698E4}"/>
              </a:ext>
            </a:extLst>
          </p:cNvPr>
          <p:cNvSpPr txBox="1"/>
          <p:nvPr/>
        </p:nvSpPr>
        <p:spPr>
          <a:xfrm>
            <a:off x="8041970" y="4725294"/>
            <a:ext cx="817853" cy="646331"/>
          </a:xfrm>
          <a:prstGeom prst="rect">
            <a:avLst/>
          </a:prstGeom>
          <a:noFill/>
        </p:spPr>
        <p:txBody>
          <a:bodyPr wrap="none" rtlCol="0">
            <a:spAutoFit/>
          </a:bodyPr>
          <a:lstStyle/>
          <a:p>
            <a:r>
              <a:rPr lang="en-US" sz="3600" dirty="0">
                <a:solidFill>
                  <a:schemeClr val="tx1">
                    <a:lumMod val="50000"/>
                    <a:lumOff val="50000"/>
                  </a:schemeClr>
                </a:solidFill>
              </a:rPr>
              <a:t>❤</a:t>
            </a:r>
          </a:p>
        </p:txBody>
      </p:sp>
    </p:spTree>
    <p:extLst>
      <p:ext uri="{BB962C8B-B14F-4D97-AF65-F5344CB8AC3E}">
        <p14:creationId xmlns:p14="http://schemas.microsoft.com/office/powerpoint/2010/main" val="308899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0</TotalTime>
  <Words>919</Words>
  <Application>Microsoft Office PowerPoint</Application>
  <PresentationFormat>Widescreen</PresentationFormat>
  <Paragraphs>134</Paragraphs>
  <Slides>21</Slides>
  <Notes>20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CarlMarx</vt:lpstr>
      <vt:lpstr>Alfarn</vt:lpstr>
      <vt:lpstr>Segoe UI</vt:lpstr>
      <vt:lpstr>Calibri</vt:lpstr>
      <vt:lpstr>Consolas</vt:lpstr>
      <vt:lpstr>Arial</vt:lpstr>
      <vt:lpstr>Stencil</vt:lpstr>
      <vt:lpstr>Office</vt:lpstr>
      <vt:lpstr>Custom Design</vt:lpstr>
      <vt:lpstr>Like a Script Monkey in the Syntax Tree</vt:lpstr>
      <vt:lpstr>PowerPoint Presentation</vt:lpstr>
      <vt:lpstr>PowerPoint Presentation</vt:lpstr>
      <vt:lpstr>PowerPoint Presentation</vt:lpstr>
      <vt:lpstr>PowerPoint Presentation</vt:lpstr>
      <vt:lpstr>PowerPoint Presentation</vt:lpstr>
      <vt:lpstr>Like a Script Monkey in the Syntax Tree</vt:lpstr>
      <vt:lpstr>Whois</vt:lpstr>
      <vt:lpstr>BigUp to my Kids…</vt:lpstr>
      <vt:lpstr>About this…</vt:lpstr>
      <vt:lpstr>This Session</vt:lpstr>
      <vt:lpstr>Agenda</vt:lpstr>
      <vt:lpstr>Before we start…</vt:lpstr>
      <vt:lpstr>Before we start…</vt:lpstr>
      <vt:lpstr>Before we start…</vt:lpstr>
      <vt:lpstr>Before we start…</vt:lpstr>
      <vt:lpstr>PowerPoint Presentation</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SadProcessor</cp:lastModifiedBy>
  <cp:revision>54</cp:revision>
  <dcterms:created xsi:type="dcterms:W3CDTF">2019-04-18T11:57:57Z</dcterms:created>
  <dcterms:modified xsi:type="dcterms:W3CDTF">2019-06-06T12:06:12Z</dcterms:modified>
</cp:coreProperties>
</file>

<file path=docProps/thumbnail.jpeg>
</file>